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3" r:id="rId8"/>
    <p:sldId id="262" r:id="rId9"/>
    <p:sldId id="265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414758-F15C-4506-BF27-C9968C1624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FD47B0E-331D-4836-81BC-98F456431D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9E5A58-8D0F-4C7E-8F66-F6DBDCF13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A9B3-8FA8-4406-8F1C-DB9C32C9C1E9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FB80DA-ADF7-424E-9A4E-1C0399DD5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9B1B71-F035-4D07-A392-76AEC18B7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51C8F-75F5-43C7-A4DC-284A1B2D0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930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EAB523-9093-49E4-9CA6-484E3BEDE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0FC04A6-7286-41E6-8C18-7C617CEB85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8CF316-7DE0-4781-A8C6-D01794364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A9B3-8FA8-4406-8F1C-DB9C32C9C1E9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641EAA-1C1A-44AE-951C-480191DBE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8131A4-7012-46C1-A410-6D8B05D7F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51C8F-75F5-43C7-A4DC-284A1B2D0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642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FA5D675-1E0F-4352-B790-A14E76386A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168E047-16ED-4CC8-AFB6-D4A9085F87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6EC41E-0D87-424F-9692-4316754E2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A9B3-8FA8-4406-8F1C-DB9C32C9C1E9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6DC646-F7CC-4528-B0E0-918BC95FF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EA9E71-46A7-4654-87AF-722C27266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51C8F-75F5-43C7-A4DC-284A1B2D0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50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0A48B5-3B3B-40FB-8E36-F7DCDAF68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48CED8-49D4-463A-8EFC-3A58E142E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AE2A52-EB2A-4063-8338-5D99C0B75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A9B3-8FA8-4406-8F1C-DB9C32C9C1E9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DBF5DB-7EC3-4E45-9B9C-B6CEB1255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2FED94-6B24-435E-AA48-EC998F237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51C8F-75F5-43C7-A4DC-284A1B2D0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109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916926-984A-486B-9C31-7AC6CD760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6B2472A-BAE9-499A-954E-1EC8424C9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E3D611-D270-4831-A99B-34293CEBD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A9B3-8FA8-4406-8F1C-DB9C32C9C1E9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2BD001-9B76-466D-B77E-5564497FA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251486-10D8-4F54-8E21-26A38DE35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51C8F-75F5-43C7-A4DC-284A1B2D0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925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FA6CFC-7455-4092-B58F-073E465B6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9F9207-2C05-4A8C-9AF7-C54E22B313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A0963DA-11E8-4028-BBA2-72B1F8CC0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528E552-CA22-4887-9CA7-1D40C2856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A9B3-8FA8-4406-8F1C-DB9C32C9C1E9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D418185-222E-4285-BBDD-6F2222CA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BA6A497-1324-4982-82BB-ADF8084F7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51C8F-75F5-43C7-A4DC-284A1B2D0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885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EF2BB2-D7A5-47C6-A6DA-45FBBF4F8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CAEE334-70FD-4831-B29B-588ED7D56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239E02F-FB7E-4501-8E32-256A717916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6F5874C-4F45-4982-845F-96CEA5045E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35540CF-4FD7-452D-92B1-CD213EA8ED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641D704-7729-4F7A-BE3B-C7BBE394E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A9B3-8FA8-4406-8F1C-DB9C32C9C1E9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7480BC6-A038-4CC4-89E3-DC7CCE496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D55F5CF-78F3-4013-8D5C-53FACF380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51C8F-75F5-43C7-A4DC-284A1B2D0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94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A79040-49A1-4BA5-9290-D8C3CFC5A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6518B48-EE07-4D2B-8D33-CD597B5AA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A9B3-8FA8-4406-8F1C-DB9C32C9C1E9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2C27BC9-464B-400E-BA06-50AD8336C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92B1BC3-4B22-4AE4-A9E2-AB5E9708D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51C8F-75F5-43C7-A4DC-284A1B2D0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858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1DFA69D-5D66-4AD4-88A1-9DFDEA0ED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A9B3-8FA8-4406-8F1C-DB9C32C9C1E9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6486A76-7FD3-4A64-98CF-54B02D3AE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CEADC53-2FD1-4581-A2BD-11F87A597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51C8F-75F5-43C7-A4DC-284A1B2D0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37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6257EA-16EC-488D-BC05-3CCBCFD0E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BAFC77-CA72-4F7A-97DE-AAE98FF03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40BF3DF-D0B2-4B7C-9308-C8DD9AB0F1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D879E3-5C17-4E63-A414-A63F3461D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A9B3-8FA8-4406-8F1C-DB9C32C9C1E9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A792CE9-43D7-4075-A28F-477C2AFEA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9B05B4B-DC64-4F7E-82CD-415AC77E2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51C8F-75F5-43C7-A4DC-284A1B2D0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834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AE21BD-5FA6-4F73-A267-6D61DF53C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7CDDA86-4E6A-4C8A-86EB-FCA6F3A63E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F66C2E0-CD4D-40EF-A60F-CC2540FBD7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8C09131-C7C4-49DD-8336-B5A4BC15F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A9B3-8FA8-4406-8F1C-DB9C32C9C1E9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A0B4D6A-09B5-4630-A24D-D1B4C681C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79F5E38-1E80-46DF-BEC4-3AF55C75E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51C8F-75F5-43C7-A4DC-284A1B2D0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770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C8ABAB-E94B-49F0-9E63-22BBFDC5E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D573F2D-5544-4AB7-BDE8-1C32BA1F9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DC073A-8BBE-4DBF-832C-DB088A5CF8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8A9B3-8FA8-4406-8F1C-DB9C32C9C1E9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24C7D6-12E8-4CD7-9252-01EBAF4994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842ED4-00B5-4415-93AF-5D38C889CF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51C8F-75F5-43C7-A4DC-284A1B2D0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741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 ?><Relationships xmlns="http://schemas.openxmlformats.org/package/2006/relationships"><Relationship Id="rId2" Target="../media/image1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3" Target="../media/image1.jpeg" Type="http://schemas.openxmlformats.org/officeDocument/2006/relationships/image"/><Relationship Id="rId2" Target="../media/image2.jp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8" Target="../media/image9.jpeg" Type="http://schemas.openxmlformats.org/officeDocument/2006/relationships/image"/><Relationship Id="rId13" Target="../media/image14.jpg" Type="http://schemas.openxmlformats.org/officeDocument/2006/relationships/image"/><Relationship Id="rId3" Target="../media/image4.jpg" Type="http://schemas.openxmlformats.org/officeDocument/2006/relationships/image"/><Relationship Id="rId7" Target="../media/image8.JPG" Type="http://schemas.openxmlformats.org/officeDocument/2006/relationships/image"/><Relationship Id="rId12" Target="../media/image13.jpg" Type="http://schemas.openxmlformats.org/officeDocument/2006/relationships/image"/><Relationship Id="rId2" Target="../media/image3.jpg" Type="http://schemas.openxmlformats.org/officeDocument/2006/relationships/image"/><Relationship Id="rId16" Target="../media/image1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7.jpg" Type="http://schemas.openxmlformats.org/officeDocument/2006/relationships/image"/><Relationship Id="rId11" Target="../media/image12.jpg" Type="http://schemas.openxmlformats.org/officeDocument/2006/relationships/image"/><Relationship Id="rId5" Target="../media/image6.jpg" Type="http://schemas.openxmlformats.org/officeDocument/2006/relationships/image"/><Relationship Id="rId15" Target="../media/image16.jpg" Type="http://schemas.openxmlformats.org/officeDocument/2006/relationships/image"/><Relationship Id="rId10" Target="../media/image11.jpg" Type="http://schemas.openxmlformats.org/officeDocument/2006/relationships/image"/><Relationship Id="rId4" Target="../media/image5.jpeg" Type="http://schemas.openxmlformats.org/officeDocument/2006/relationships/image"/><Relationship Id="rId9" Target="../media/image10.jpg" Type="http://schemas.openxmlformats.org/officeDocument/2006/relationships/image"/><Relationship Id="rId14" Target="../media/image15.jpg" Type="http://schemas.openxmlformats.org/officeDocument/2006/relationships/image"/></Relationships>
</file>

<file path=ppt/slides/_rels/slide7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08AF2E-9FD1-4627-AD02-884E253F43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2762" y="239499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Социально-оздоровительный проект </a:t>
            </a:r>
            <a:br>
              <a:rPr lang="ru-RU" dirty="0"/>
            </a:br>
            <a:r>
              <a:rPr lang="ru-RU" sz="8600" b="1" dirty="0">
                <a:solidFill>
                  <a:srgbClr val="FF0000"/>
                </a:solidFill>
                <a:latin typeface="+mn-lt"/>
              </a:rPr>
              <a:t>«Подари Здоровье!»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53F39E3-DCBD-4E90-9C74-9165EFA921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677" y="159798"/>
            <a:ext cx="1495238" cy="9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854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>
            <a:extLst>
              <a:ext uri="{FF2B5EF4-FFF2-40B4-BE49-F238E27FC236}">
                <a16:creationId xmlns:a16="http://schemas.microsoft.com/office/drawing/2014/main" id="{5F7973BE-E421-4417-BFAB-9A9F897EE5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583" y="230880"/>
            <a:ext cx="4496834" cy="2870663"/>
          </a:xfrm>
        </p:spPr>
      </p:pic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4091FFEA-2FD2-4750-A04F-B80553F38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024"/>
            <a:ext cx="10515600" cy="31237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Тверской объединённый региональный союз специалистов оздоровительных практик «АКАДЕМИЯ ЗДОРОВЬЯ»</a:t>
            </a:r>
            <a:b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</a:br>
            <a:r>
              <a:rPr lang="ru-RU" sz="2800" b="1" dirty="0">
                <a:solidFill>
                  <a:srgbClr val="C00000"/>
                </a:solidFill>
                <a:latin typeface="+mn-lt"/>
              </a:rPr>
              <a:t>----------------------------------------------------------------------------------------------------------</a:t>
            </a:r>
            <a:br>
              <a:rPr lang="ru-RU" sz="2800" b="1" dirty="0">
                <a:solidFill>
                  <a:srgbClr val="C00000"/>
                </a:solidFill>
                <a:latin typeface="+mn-lt"/>
              </a:rPr>
            </a:b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Россия, г. Тверь, ул. </a:t>
            </a:r>
            <a:r>
              <a:rPr lang="ru-RU" sz="2800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Симеоновская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, 39</a:t>
            </a:r>
            <a:br>
              <a:rPr lang="ru-RU" sz="2800" b="1" dirty="0">
                <a:solidFill>
                  <a:srgbClr val="C00000"/>
                </a:solidFill>
                <a:latin typeface="+mn-lt"/>
              </a:rPr>
            </a:b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Тел.: (4822) 64-58-64 и 8-952-069-09-79</a:t>
            </a:r>
            <a:b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</a:b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Почта: info@aztver.ru</a:t>
            </a:r>
            <a:b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</a:b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Сайты: aztver.ru и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podarizdorovie.ru</a:t>
            </a:r>
            <a:b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</a:b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Группа В Контакте: https://vk.com/akademia_zdorovya</a:t>
            </a:r>
          </a:p>
        </p:txBody>
      </p:sp>
    </p:spTree>
    <p:extLst>
      <p:ext uri="{BB962C8B-B14F-4D97-AF65-F5344CB8AC3E}">
        <p14:creationId xmlns:p14="http://schemas.microsoft.com/office/powerpoint/2010/main" val="2635579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6ACEB9-A19C-46F1-8C0A-B6020F1243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48226"/>
            <a:ext cx="9144000" cy="1390160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>
                <a:solidFill>
                  <a:srgbClr val="C00000"/>
                </a:solidFill>
                <a:latin typeface="+mn-lt"/>
              </a:rPr>
              <a:t>Цель проекта: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Повысить средний уровень здоровья участников проекта, регулярно занимающихся в оздоровительных группах, не менее, чем на 30%.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9C7DD47-1679-4E5B-8D3D-DF9C68564C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69997"/>
            <a:ext cx="9144000" cy="3554520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ru-RU" sz="8600" b="1" dirty="0">
                <a:solidFill>
                  <a:srgbClr val="C00000"/>
                </a:solidFill>
              </a:rPr>
              <a:t>Задачи проекта: </a:t>
            </a:r>
          </a:p>
          <a:p>
            <a:pPr marL="357188" indent="-357188" algn="just">
              <a:buFont typeface="Wingdings" panose="05000000000000000000" pitchFamily="2" charset="2"/>
              <a:buChar char="ü"/>
            </a:pPr>
            <a:r>
              <a:rPr lang="ru-RU" sz="8600" b="1" dirty="0">
                <a:solidFill>
                  <a:schemeClr val="accent6">
                    <a:lumMod val="75000"/>
                  </a:schemeClr>
                </a:solidFill>
              </a:rPr>
              <a:t>Научить участников проекта достаточным знаниям и навыкам применения естественных, эффективных, оздоровительных практик в своей повседневной жизни. </a:t>
            </a:r>
          </a:p>
          <a:p>
            <a:pPr marL="357188" indent="-357188" algn="just">
              <a:buFont typeface="Wingdings" panose="05000000000000000000" pitchFamily="2" charset="2"/>
              <a:buChar char="ü"/>
            </a:pPr>
            <a:r>
              <a:rPr lang="ru-RU" sz="8600" b="1" dirty="0">
                <a:solidFill>
                  <a:schemeClr val="accent6">
                    <a:lumMod val="75000"/>
                  </a:schemeClr>
                </a:solidFill>
              </a:rPr>
              <a:t>Вовлечь участников проекта в бесплатные, регулярные, групповые и индивидуальные оздоровительные мероприятия под руководством опытных преподавателей и специалистов.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6A3D3F9-6A79-40E5-8A3B-7148E54795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677" y="159798"/>
            <a:ext cx="1495238" cy="9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071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931EED-24F8-4A0C-97A9-A4F237CF96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09816"/>
            <a:ext cx="9144000" cy="1346146"/>
          </a:xfrm>
        </p:spPr>
        <p:txBody>
          <a:bodyPr>
            <a:normAutofit fontScale="90000"/>
          </a:bodyPr>
          <a:lstStyle/>
          <a:p>
            <a:pPr algn="l"/>
            <a:br>
              <a:rPr lang="ru-RU" sz="2800" b="1" u="sng" dirty="0">
                <a:solidFill>
                  <a:srgbClr val="C00000"/>
                </a:solidFill>
                <a:latin typeface="+mn-lt"/>
              </a:rPr>
            </a:br>
            <a:br>
              <a:rPr lang="ru-RU" sz="2800" b="1" u="sng" dirty="0">
                <a:solidFill>
                  <a:srgbClr val="C00000"/>
                </a:solidFill>
                <a:latin typeface="+mn-lt"/>
              </a:rPr>
            </a:br>
            <a:br>
              <a:rPr lang="ru-RU" sz="2800" b="1" u="sng" dirty="0">
                <a:solidFill>
                  <a:srgbClr val="C00000"/>
                </a:solidFill>
                <a:latin typeface="+mn-lt"/>
              </a:rPr>
            </a:br>
            <a:br>
              <a:rPr lang="ru-RU" sz="2800" b="1" u="sng" dirty="0">
                <a:solidFill>
                  <a:srgbClr val="C00000"/>
                </a:solidFill>
                <a:latin typeface="+mn-lt"/>
              </a:rPr>
            </a:br>
            <a:r>
              <a:rPr lang="ru-RU" sz="3100" b="1" dirty="0">
                <a:solidFill>
                  <a:srgbClr val="C00000"/>
                </a:solidFill>
                <a:latin typeface="+mn-lt"/>
              </a:rPr>
              <a:t>География проекта: </a:t>
            </a:r>
            <a:r>
              <a:rPr lang="ru-RU" sz="31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Тверь, Калининский и Осташковский районы Тверской области</a:t>
            </a:r>
            <a:br>
              <a:rPr lang="ru-RU" sz="2800" b="1" dirty="0">
                <a:latin typeface="+mn-lt"/>
              </a:rPr>
            </a:br>
            <a:endParaRPr lang="ru-RU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821C9035-039F-47D4-8C20-A54F4EE477E4}"/>
              </a:ext>
            </a:extLst>
          </p:cNvPr>
          <p:cNvSpPr txBox="1">
            <a:spLocks/>
          </p:cNvSpPr>
          <p:nvPr/>
        </p:nvSpPr>
        <p:spPr>
          <a:xfrm>
            <a:off x="1524000" y="3700004"/>
            <a:ext cx="9144000" cy="248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800" b="1" dirty="0">
                <a:solidFill>
                  <a:srgbClr val="C00000"/>
                </a:solidFill>
              </a:rPr>
              <a:t>Целевые группы: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дети 4-7 лет в детских садах и пенсионеры (от 60 лет и выше) города Твери и Калининского района Тверской области, объединённые общей проблемой - низким уровнем здоровья.</a:t>
            </a: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B2E23892-CEE0-4B8F-94C8-3ACC4A94BE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677" y="159798"/>
            <a:ext cx="1495238" cy="9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276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ECDF91-8CBE-448A-8572-9A840902E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+mn-lt"/>
              </a:rPr>
              <a:t>Параметры проекта</a:t>
            </a: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3A1D5D7C-B541-4B73-985E-F19B7B712B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9779811"/>
              </p:ext>
            </p:extLst>
          </p:nvPr>
        </p:nvGraphicFramePr>
        <p:xfrm>
          <a:off x="840509" y="1394682"/>
          <a:ext cx="10513291" cy="4450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90932">
                  <a:extLst>
                    <a:ext uri="{9D8B030D-6E8A-4147-A177-3AD203B41FA5}">
                      <a16:colId xmlns:a16="http://schemas.microsoft.com/office/drawing/2014/main" val="3198679762"/>
                    </a:ext>
                  </a:extLst>
                </a:gridCol>
                <a:gridCol w="2822359">
                  <a:extLst>
                    <a:ext uri="{9D8B030D-6E8A-4147-A177-3AD203B41FA5}">
                      <a16:colId xmlns:a16="http://schemas.microsoft.com/office/drawing/2014/main" val="10121768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Количество участников проекта всего, человек, в том числе: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95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Дети 4-7 лет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110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929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Пенсионеры от 60 лет и старше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690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865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Групповые, оздоровительные занятия всего, в том числе: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1594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4847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1. Общефизическая подготовка для пенсионеров «Активное долголетие»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378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591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2. Программа «Развивай-ка!» для детей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355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5789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3. Тибетская гимнастика для пенсионеров «Сила Востока»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252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792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4. Скандинавская ходьба для пенсионеров «Вперёд к Здоровью!»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514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1119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5. Глазная гимнастика «Отличное зрение»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423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Индивидуальные приёмы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342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011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Онлайн-лекции о здоровом образе жизни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973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Летний, оздоровительный лагерь «Селигер-2022»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372840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BDBA60D-54CF-4BB9-81FD-16CED871BC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677" y="159798"/>
            <a:ext cx="1495238" cy="9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640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ECDF91-8CBE-448A-8572-9A840902E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+mn-lt"/>
              </a:rPr>
              <a:t>Руководитель проекта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9544EB5E-A7CC-4C1B-9ED6-E9F2D304EA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55813"/>
            <a:ext cx="2854911" cy="3804686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4C722C6-000B-4351-BB57-DD1602001CD3}"/>
              </a:ext>
            </a:extLst>
          </p:cNvPr>
          <p:cNvSpPr txBox="1"/>
          <p:nvPr/>
        </p:nvSpPr>
        <p:spPr>
          <a:xfrm>
            <a:off x="3986075" y="2055813"/>
            <a:ext cx="736772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chemeClr val="accent6">
                    <a:lumMod val="75000"/>
                  </a:schemeClr>
                </a:solidFill>
              </a:rPr>
              <a:t>Шульман Яков Григорьевич</a:t>
            </a:r>
          </a:p>
          <a:p>
            <a:endParaRPr lang="ru-RU" sz="20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Председатель </a:t>
            </a:r>
          </a:p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ТОРССОП «АКАДЕМИЯ ЗДОРОВЬЯ»</a:t>
            </a:r>
          </a:p>
          <a:p>
            <a:endParaRPr lang="ru-RU" sz="20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Заслуженный врач РФ</a:t>
            </a:r>
          </a:p>
          <a:p>
            <a:endParaRPr lang="ru-RU" sz="20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Член европейской Академии естественных наук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7CDFF51-6B51-479A-B63A-18045499C6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677" y="159798"/>
            <a:ext cx="1495238" cy="9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901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ECDF91-8CBE-448A-8572-9A840902E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+mn-lt"/>
              </a:rPr>
              <a:t>Команда проекта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4EFE3E93-5BD3-4F87-93A4-78AC0374C3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216" y="1491429"/>
            <a:ext cx="1662283" cy="1110353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E2E4AB1-7645-4A82-8037-136F5B602FD8}"/>
              </a:ext>
            </a:extLst>
          </p:cNvPr>
          <p:cNvSpPr txBox="1"/>
          <p:nvPr/>
        </p:nvSpPr>
        <p:spPr>
          <a:xfrm>
            <a:off x="1578604" y="2621500"/>
            <a:ext cx="150550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dirty="0"/>
              <a:t>Изосимов Андрей Владимирович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F16E227B-F70F-4F98-8C5A-A7FE14C04A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428" y="1504497"/>
            <a:ext cx="1210157" cy="109728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A8884B6-D3B4-4E2D-A27B-491A6F8C838E}"/>
              </a:ext>
            </a:extLst>
          </p:cNvPr>
          <p:cNvSpPr txBox="1"/>
          <p:nvPr/>
        </p:nvSpPr>
        <p:spPr>
          <a:xfrm>
            <a:off x="3689753" y="2621500"/>
            <a:ext cx="150550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dirty="0"/>
              <a:t>Штейн Сергей Александрович</a:t>
            </a: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89889AD9-9AFA-49BD-8249-2A0F59CD33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2515" y="1500636"/>
            <a:ext cx="1295050" cy="1110353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A9C9583E-B807-445B-BADD-59674D9D4DB1}"/>
              </a:ext>
            </a:extLst>
          </p:cNvPr>
          <p:cNvSpPr txBox="1"/>
          <p:nvPr/>
        </p:nvSpPr>
        <p:spPr>
          <a:xfrm>
            <a:off x="5617287" y="2621500"/>
            <a:ext cx="150550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dirty="0"/>
              <a:t>Овсяник Римма Николаевна</a:t>
            </a: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83B687C3-700B-4488-9E4A-414D7B9EDA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2495" y="1500637"/>
            <a:ext cx="1474328" cy="1105746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5F981718-7A17-4A8A-B342-C1EBA2704F33}"/>
              </a:ext>
            </a:extLst>
          </p:cNvPr>
          <p:cNvSpPr txBox="1"/>
          <p:nvPr/>
        </p:nvSpPr>
        <p:spPr>
          <a:xfrm>
            <a:off x="7692495" y="2621500"/>
            <a:ext cx="150550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dirty="0" err="1"/>
              <a:t>Томинина</a:t>
            </a:r>
            <a:r>
              <a:rPr lang="ru-RU" sz="1300" dirty="0"/>
              <a:t> Галина Анатольевна</a:t>
            </a:r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AB260C1C-3BC1-42A9-8F3D-7BC4F004DCC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753" y="1500636"/>
            <a:ext cx="832765" cy="1110353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9E797BD1-9EE6-411B-9293-B74A654875D6}"/>
              </a:ext>
            </a:extLst>
          </p:cNvPr>
          <p:cNvSpPr txBox="1"/>
          <p:nvPr/>
        </p:nvSpPr>
        <p:spPr>
          <a:xfrm>
            <a:off x="9505382" y="2642740"/>
            <a:ext cx="150550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dirty="0"/>
              <a:t>Штейн Анастасия Сергеевна</a:t>
            </a:r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0E31B972-D009-4F8E-9184-B9E4C6A2DED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861" y="3330105"/>
            <a:ext cx="1012989" cy="1110353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536A8422-B481-4C0C-AA6B-B96085EA83AF}"/>
              </a:ext>
            </a:extLst>
          </p:cNvPr>
          <p:cNvSpPr txBox="1"/>
          <p:nvPr/>
        </p:nvSpPr>
        <p:spPr>
          <a:xfrm>
            <a:off x="1500216" y="4457208"/>
            <a:ext cx="150550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dirty="0"/>
              <a:t>Николаева Ирина Юрьевна</a:t>
            </a:r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5EFFED8F-090D-4EE9-ACCD-611F4F52529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033" y="3330105"/>
            <a:ext cx="1661114" cy="1111985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7A654C96-8E93-43A4-B521-B7E0BE5C99EF}"/>
              </a:ext>
            </a:extLst>
          </p:cNvPr>
          <p:cNvSpPr txBox="1"/>
          <p:nvPr/>
        </p:nvSpPr>
        <p:spPr>
          <a:xfrm>
            <a:off x="3607451" y="4457207"/>
            <a:ext cx="150550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dirty="0"/>
              <a:t>Ушакова Марина Константиновна</a:t>
            </a:r>
          </a:p>
        </p:txBody>
      </p:sp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A746E5D2-5140-47F5-A6B7-230071CA85A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574" y="3330104"/>
            <a:ext cx="1368929" cy="1110353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534CEE09-360F-467D-8174-8EA3B48C22C2}"/>
              </a:ext>
            </a:extLst>
          </p:cNvPr>
          <p:cNvSpPr txBox="1"/>
          <p:nvPr/>
        </p:nvSpPr>
        <p:spPr>
          <a:xfrm>
            <a:off x="5724202" y="4457206"/>
            <a:ext cx="150550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dirty="0"/>
              <a:t>Демидова Анна Валентиновна</a:t>
            </a:r>
          </a:p>
        </p:txBody>
      </p: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C7AA007B-1104-449A-ABDE-A7BA16D269F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234" y="3328895"/>
            <a:ext cx="1505505" cy="1131704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F3EE2030-ED2A-4AF1-8302-96FD3F0D2B90}"/>
              </a:ext>
            </a:extLst>
          </p:cNvPr>
          <p:cNvSpPr txBox="1"/>
          <p:nvPr/>
        </p:nvSpPr>
        <p:spPr>
          <a:xfrm>
            <a:off x="7647233" y="4473955"/>
            <a:ext cx="150550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dirty="0"/>
              <a:t>Берсенева Мария Кузьминична</a:t>
            </a:r>
          </a:p>
        </p:txBody>
      </p:sp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8372F662-A570-4A13-A3DC-5EFF26AC3FD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753" y="3325505"/>
            <a:ext cx="835171" cy="1114953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E20AEA8B-F071-4BC9-9D06-1C349E190E62}"/>
              </a:ext>
            </a:extLst>
          </p:cNvPr>
          <p:cNvSpPr txBox="1"/>
          <p:nvPr/>
        </p:nvSpPr>
        <p:spPr>
          <a:xfrm>
            <a:off x="9537310" y="4457205"/>
            <a:ext cx="150550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dirty="0" err="1"/>
              <a:t>Буганова</a:t>
            </a:r>
            <a:r>
              <a:rPr lang="ru-RU" sz="1300" dirty="0"/>
              <a:t> Надежда Григорьевна</a:t>
            </a:r>
          </a:p>
        </p:txBody>
      </p:sp>
      <p:pic>
        <p:nvPicPr>
          <p:cNvPr id="46" name="Рисунок 45">
            <a:extLst>
              <a:ext uri="{FF2B5EF4-FFF2-40B4-BE49-F238E27FC236}">
                <a16:creationId xmlns:a16="http://schemas.microsoft.com/office/drawing/2014/main" id="{3FECC611-7A77-437F-A7C0-2C4B4EF8234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6857" y="4922183"/>
            <a:ext cx="1720644" cy="1110353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59338228-2FE8-45B3-A561-D55DB2DFC57A}"/>
              </a:ext>
            </a:extLst>
          </p:cNvPr>
          <p:cNvSpPr txBox="1"/>
          <p:nvPr/>
        </p:nvSpPr>
        <p:spPr>
          <a:xfrm>
            <a:off x="2550642" y="6107176"/>
            <a:ext cx="161307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dirty="0"/>
              <a:t>Шарина Екатерина Евгеньевна</a:t>
            </a:r>
          </a:p>
        </p:txBody>
      </p:sp>
      <p:pic>
        <p:nvPicPr>
          <p:cNvPr id="49" name="Рисунок 48">
            <a:extLst>
              <a:ext uri="{FF2B5EF4-FFF2-40B4-BE49-F238E27FC236}">
                <a16:creationId xmlns:a16="http://schemas.microsoft.com/office/drawing/2014/main" id="{3AF2FF73-135F-4D8A-9735-743AFFCF175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258" y="4973385"/>
            <a:ext cx="842205" cy="1122940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4D7C6A96-4B85-4B5A-8A11-6BAABC9F8861}"/>
              </a:ext>
            </a:extLst>
          </p:cNvPr>
          <p:cNvSpPr txBox="1"/>
          <p:nvPr/>
        </p:nvSpPr>
        <p:spPr>
          <a:xfrm>
            <a:off x="4758619" y="6107177"/>
            <a:ext cx="171548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dirty="0"/>
              <a:t>Викторова Валентина Андреевна</a:t>
            </a:r>
          </a:p>
        </p:txBody>
      </p:sp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A7DF33FD-C7F2-4474-85EC-A59521E6A05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5389" y="4949648"/>
            <a:ext cx="853502" cy="1136916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FF5A6017-3493-4EC3-8A5F-BDA2F97C53BE}"/>
              </a:ext>
            </a:extLst>
          </p:cNvPr>
          <p:cNvSpPr txBox="1"/>
          <p:nvPr/>
        </p:nvSpPr>
        <p:spPr>
          <a:xfrm>
            <a:off x="6494399" y="6104404"/>
            <a:ext cx="171548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dirty="0"/>
              <a:t>Спирина Алла Михайловна</a:t>
            </a:r>
          </a:p>
        </p:txBody>
      </p:sp>
      <p:pic>
        <p:nvPicPr>
          <p:cNvPr id="55" name="Рисунок 54">
            <a:extLst>
              <a:ext uri="{FF2B5EF4-FFF2-40B4-BE49-F238E27FC236}">
                <a16:creationId xmlns:a16="http://schemas.microsoft.com/office/drawing/2014/main" id="{45434A6A-6E4F-47A8-9982-3EDB34FE714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6508" y="4977301"/>
            <a:ext cx="1484366" cy="1115109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7E0F97C7-9E2E-4D59-8E39-25B25C7C1415}"/>
              </a:ext>
            </a:extLst>
          </p:cNvPr>
          <p:cNvSpPr txBox="1"/>
          <p:nvPr/>
        </p:nvSpPr>
        <p:spPr>
          <a:xfrm>
            <a:off x="8574581" y="6104404"/>
            <a:ext cx="171548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dirty="0"/>
              <a:t>Шарина Валентина Алексеевна</a:t>
            </a:r>
          </a:p>
        </p:txBody>
      </p:sp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13604D43-AC96-4800-95F7-DF3BE878B572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677" y="159798"/>
            <a:ext cx="1495238" cy="9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423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ECDF91-8CBE-448A-8572-9A840902E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+mn-lt"/>
              </a:rPr>
              <a:t>Инновационность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EC2B36-61D2-452D-8289-1F1BB1775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	В проекте будет использована инновационная компьютерная диагностика вегетативной нервной системы организма по методу вариационной 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</a:rPr>
              <a:t>термоалгоритмии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«РУНО», одобренная Министерством здравоохранения РФ. 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	Данная система позволяет объективно оценивать общий уровень здоровья и состояние всех основных систем организма, а также  выдавать рекомендации по наиболее эффективному участию в оздоровительных мероприятиях проекта.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	Участники получат возможность пройти диагностику по методу «РУНО» на начальном и заключительном этапе проекта, чтобы получить объективные данные о позитивных изменениях состояния своего здоровья во время участия в проекте.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2A9FB5A-20C1-4DD3-9457-6FE517929F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677" y="159798"/>
            <a:ext cx="1495238" cy="9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9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ECDF91-8CBE-448A-8572-9A840902E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2179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+mn-lt"/>
              </a:rPr>
              <a:t>Партнёры проекта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D809FC1-11AC-4A0E-A969-F332770500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677" y="159798"/>
            <a:ext cx="1495238" cy="952381"/>
          </a:xfrm>
          <a:prstGeom prst="rect">
            <a:avLst/>
          </a:prstGeom>
        </p:spPr>
      </p:pic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1D37CEB2-3023-4876-AAA9-DDED2C4A0A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1849656"/>
              </p:ext>
            </p:extLst>
          </p:nvPr>
        </p:nvGraphicFramePr>
        <p:xfrm>
          <a:off x="838200" y="2682875"/>
          <a:ext cx="10515600" cy="3383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31986797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Министерство социальной защиты населения </a:t>
                      </a:r>
                    </a:p>
                    <a:p>
                      <a:pPr algn="ctr"/>
                      <a:r>
                        <a:rPr lang="ru-RU" sz="3200" dirty="0"/>
                        <a:t>Тверской области</a:t>
                      </a:r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95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«Школа Здоровья Андрея Изосимова»</a:t>
                      </a:r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4847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bg1"/>
                          </a:solidFill>
                        </a:rPr>
                        <a:t>МБДОУ «Детский сад № 5» г. Тверь</a:t>
                      </a:r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591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МУП г. Твери «Дирекция парков»</a:t>
                      </a:r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5789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bg1"/>
                          </a:solidFill>
                        </a:rPr>
                        <a:t>Администрация Осташковского городского округа</a:t>
                      </a:r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333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218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ECDF91-8CBE-448A-8572-9A840902E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+mn-lt"/>
              </a:rPr>
              <a:t>Дальнейшее развитие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EC2B36-61D2-452D-8289-1F1BB1775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3669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	Мероприятия социально-оздоровительного проекта «Подари Здоровье!» очень востребованы участниками целевых групп Твери и Калининского района Тверской области. По всем представленным в проекте оздоровительным направлениям количество желающих принять участие в занятиях значительно превышает текущие финансово-организационные возможности. Поэтому проект станет основой дальнейшей, постоянно действующей благотворительной программы «Подари Здоровье!», объединяющей усилия ТОРССОП «АКАДЕМИЯ ЗДОРОВЬЯ», органов власти, социально-ответственного бизнеса и неравнодушных граждан. 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A649BF2-FC96-4CDC-9283-7249B45E55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677" y="159798"/>
            <a:ext cx="1495238" cy="9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2380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</TotalTime>
  <Words>554</Words>
  <Application>Microsoft Office PowerPoint</Application>
  <PresentationFormat>Широкоэкранный</PresentationFormat>
  <Paragraphs>72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Тема Office</vt:lpstr>
      <vt:lpstr>Социально-оздоровительный проект  «Подари Здоровье!»</vt:lpstr>
      <vt:lpstr>Цель проекта: Повысить средний уровень здоровья участников проекта, регулярно занимающихся в оздоровительных группах, не менее, чем на 30%.</vt:lpstr>
      <vt:lpstr>    География проекта: Тверь, Калининский и Осташковский районы Тверской области </vt:lpstr>
      <vt:lpstr>Параметры проекта</vt:lpstr>
      <vt:lpstr>Руководитель проекта</vt:lpstr>
      <vt:lpstr>Команда проекта</vt:lpstr>
      <vt:lpstr>Инновационность проекта</vt:lpstr>
      <vt:lpstr>Партнёры проекта</vt:lpstr>
      <vt:lpstr>Дальнейшее развитие проекта</vt:lpstr>
      <vt:lpstr>Тверской объединённый региональный союз специалистов оздоровительных практик «АКАДЕМИЯ ЗДОРОВЬЯ» ---------------------------------------------------------------------------------------------------------- Россия, г. Тверь, ул. Симеоновская, 39 Тел.: (4822) 64-58-64 и 8-952-069-09-79 Почта: info@aztver.ru Сайты: aztver.ru и podarizdorovie.ru Группа В Контакте: https://vk.com/akademia_zdorovya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Социально-оздоровительный проект  «Подари Здоровье!»</dc:title>
  <dc:creator>Сергей Штейн</dc:creator>
  <cp:lastModifiedBy>Сергей Штейн</cp:lastModifiedBy>
  <cp:revision>68</cp:revision>
  <dcterms:created xsi:type="dcterms:W3CDTF">2020-03-07T08:51:11Z</dcterms:created>
  <dcterms:modified xsi:type="dcterms:W3CDTF">2021-06-02T15:00:10Z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135421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